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9"/>
  </p:notesMasterIdLst>
  <p:sldIdLst>
    <p:sldId id="256" r:id="rId3"/>
    <p:sldId id="257" r:id="rId4"/>
    <p:sldId id="268" r:id="rId5"/>
    <p:sldId id="270" r:id="rId6"/>
    <p:sldId id="271" r:id="rId7"/>
    <p:sldId id="269" r:id="rId8"/>
    <p:sldId id="258" r:id="rId9"/>
    <p:sldId id="259" r:id="rId10"/>
    <p:sldId id="272" r:id="rId11"/>
    <p:sldId id="260" r:id="rId12"/>
    <p:sldId id="261" r:id="rId13"/>
    <p:sldId id="262" r:id="rId14"/>
    <p:sldId id="263" r:id="rId15"/>
    <p:sldId id="264" r:id="rId16"/>
    <p:sldId id="265" r:id="rId17"/>
    <p:sldId id="273" r:id="rId18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56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 rot="5400000">
            <a:off x="4596606" y="2082007"/>
            <a:ext cx="5791200" cy="208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 rot="5400000">
            <a:off x="350838" y="73025"/>
            <a:ext cx="5791200" cy="610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 rot="5400000">
            <a:off x="2362200" y="-152400"/>
            <a:ext cx="44196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marL="2743200" lvl="5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6pPr>
            <a:lvl7pPr marL="3200400" lvl="6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7pPr>
            <a:lvl8pPr marL="3657600" lvl="7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8pPr>
            <a:lvl9pPr marL="4114800" lvl="8" indent="-27432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●"/>
              <a:defRPr sz="2400"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4pPr>
            <a:lvl5pPr marL="2286000" lvl="4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5pPr>
            <a:lvl6pPr marL="2743200" lvl="5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6pPr>
            <a:lvl7pPr marL="3200400" lvl="6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7pPr>
            <a:lvl8pPr marL="3657600" lvl="7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8pPr>
            <a:lvl9pPr marL="4114800" lvl="8" indent="-2794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marL="2286000" lvl="4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marL="2743200" lvl="5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6pPr>
            <a:lvl7pPr marL="3200400" lvl="6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7pPr>
            <a:lvl8pPr marL="3657600" lvl="7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8pPr>
            <a:lvl9pPr marL="4114800" lvl="8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marL="2286000" lvl="4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marL="2743200" lvl="5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6pPr>
            <a:lvl7pPr marL="3200400" lvl="6" indent="-269239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7pPr>
            <a:lvl8pPr marL="3657600" lvl="7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8pPr>
            <a:lvl9pPr marL="4114800" lvl="8" indent="-269240" algn="l"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7" name="Google Shape;7;p1"/>
            <p:cNvSpPr/>
            <p:nvPr/>
          </p:nvSpPr>
          <p:spPr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 txBox="1"/>
            <p:nvPr/>
          </p:nvSpPr>
          <p:spPr>
            <a:xfrm>
              <a:off x="144" y="584"/>
              <a:ext cx="4512" cy="624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872"/>
              <a:ext cx="5664" cy="1152"/>
            </a:xfrm>
            <a:custGeom>
              <a:avLst/>
              <a:gdLst/>
              <a:ahLst/>
              <a:cxnLst/>
              <a:rect l="l" t="t" r="r" b="b"/>
              <a:pathLst>
                <a:path w="4917" h="1000" extrusionOk="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" name="Google Shape;10;p1"/>
            <p:cNvCxnSpPr/>
            <p:nvPr/>
          </p:nvCxnSpPr>
          <p:spPr>
            <a:xfrm>
              <a:off x="0" y="1928"/>
              <a:ext cx="5232" cy="0"/>
            </a:xfrm>
            <a:prstGeom prst="straightConnector1">
              <a:avLst/>
            </a:prstGeom>
            <a:noFill/>
            <a:ln w="508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4" name="Google Shape;24;p3"/>
            <p:cNvSpPr/>
            <p:nvPr/>
          </p:nvSpPr>
          <p:spPr>
            <a:xfrm>
              <a:off x="240" y="336"/>
              <a:ext cx="5232" cy="3600"/>
            </a:xfrm>
            <a:prstGeom prst="roundRect">
              <a:avLst>
                <a:gd name="adj" fmla="val 2965"/>
              </a:avLst>
            </a:prstGeom>
            <a:noFill/>
            <a:ln w="508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96"/>
              <a:ext cx="5376" cy="768"/>
            </a:xfrm>
            <a:custGeom>
              <a:avLst/>
              <a:gdLst/>
              <a:ahLst/>
              <a:cxnLst/>
              <a:rect l="l" t="t" r="r" b="b"/>
              <a:pathLst>
                <a:path w="7000" h="1000" extrusionOk="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" name="Google Shape;26;p3"/>
            <p:cNvCxnSpPr/>
            <p:nvPr/>
          </p:nvCxnSpPr>
          <p:spPr>
            <a:xfrm>
              <a:off x="0" y="768"/>
              <a:ext cx="5088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228600" y="1427162"/>
            <a:ext cx="8077200" cy="16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Arial"/>
              <a:buNone/>
            </a:pPr>
            <a:r>
              <a:rPr lang="ru-RU" sz="3200" b="0" i="0" u="none" dirty="0">
                <a:solidFill>
                  <a:schemeClr val="dk2"/>
                </a:solidFill>
                <a:sym typeface="Arial"/>
              </a:rPr>
              <a:t>Роль игровой деятельности в процессе обучения немецкому языку</a:t>
            </a:r>
            <a:endParaRPr sz="3200" dirty="0"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3419475" y="3441700"/>
            <a:ext cx="4465637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читель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немецкого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языка</a:t>
            </a:r>
            <a:r>
              <a:rPr lang="ru-RU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ru-RU" sz="1600" b="0" i="0" u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ru-RU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Бояркина Наталья Викторовна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393F7E-0DDF-4AD3-B482-118A70CF2788}"/>
              </a:ext>
            </a:extLst>
          </p:cNvPr>
          <p:cNvSpPr/>
          <p:nvPr/>
        </p:nvSpPr>
        <p:spPr>
          <a:xfrm>
            <a:off x="1509205" y="355107"/>
            <a:ext cx="6445188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№2»</a:t>
            </a:r>
            <a:r>
              <a:rPr lang="en-US" sz="1600" dirty="0"/>
              <a:t> </a:t>
            </a: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F9C50C-3F07-4963-9DC9-568C13D30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56" y="3416300"/>
            <a:ext cx="2385829" cy="190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Виды игр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фонетические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орфографические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лексические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грамматические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ru-RU" dirty="0"/>
              <a:t>игры для работы с алфавитом</a:t>
            </a:r>
            <a:endParaRPr dirty="0"/>
          </a:p>
          <a:p>
            <a:pPr marL="342900" lvl="0" indent="-180340" algn="l" rtl="0">
              <a:spcBef>
                <a:spcPts val="640"/>
              </a:spcBef>
              <a:spcAft>
                <a:spcPts val="0"/>
              </a:spcAft>
              <a:buSzPts val="256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787FA1-EAB7-4107-A973-F2CF6EBEC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32" y="4536674"/>
            <a:ext cx="2636668" cy="14831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Фонетические игры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Слышу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слышу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Какое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звучит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Моё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правильнее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прочитает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считалку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              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Mein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rechter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Platz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leer</a:t>
            </a:r>
            <a:endParaRPr dirty="0"/>
          </a:p>
          <a:p>
            <a:pPr marL="342900" lvl="0" indent="-200660" algn="l" rtl="0"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Орфографические игры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68312" y="1341437"/>
            <a:ext cx="8212137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Вставь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букву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Составь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(«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Печатная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машинка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ru-RU" dirty="0"/>
              <a:t>Ч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айнворды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Анаграммы</a:t>
            </a:r>
            <a:endParaRPr dirty="0"/>
          </a:p>
          <a:p>
            <a:pPr marL="342900" lvl="0" indent="-180340" algn="l" rtl="0">
              <a:spcBef>
                <a:spcPts val="640"/>
              </a:spcBef>
              <a:spcAft>
                <a:spcPts val="0"/>
              </a:spcAft>
              <a:buSzPts val="256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1237A4-964F-44FC-86F3-65907942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556" y="3735448"/>
            <a:ext cx="2965368" cy="222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Лексические игры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539750" y="1484312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Составь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(«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Buchstabensalat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»,  «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Wunderfeld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Найди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(«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Магический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квадрат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Снежный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предложение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Угадай-ка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Лишнее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Озвучивание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картинки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Рассказ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рисунку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Игры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числительными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«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Математика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немецком»,«Вернуть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число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»,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Домино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Веселые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художники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Цветик-семицветик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Укрась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елочку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Хвост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петуха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продукты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питания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Тренер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спортсмены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C2A9D7-FDAB-49AC-899A-B7550945C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874" y="2024109"/>
            <a:ext cx="2664676" cy="185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Грамматические игры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Пинг-понг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автоматизация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употребления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глагола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устной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речи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Кубики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автоматизация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употребления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конструкции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устной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речи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Домино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мешке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неопределенный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артикль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Разложи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сумкам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определенный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артикль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Чепуха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тренировка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родовых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окончаний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неопределенного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артикля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частицы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kein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Разноцветная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одежда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Тренировка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притяжательных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местоимений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Onkel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Otto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sitzt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der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Badewanne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  <a:p>
            <a:pPr marL="342900" lvl="0" indent="-24130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D291E6-1434-46A7-8438-0C5E1971B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42" y="4860638"/>
            <a:ext cx="2681056" cy="115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Подвижные языковые игры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was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Flügel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hat,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fliegt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«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zwei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Beine,steigen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Wasser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…Plumps»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Zwei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Krokodile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«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Zwei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Krokodile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fliegen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zahlen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10…»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236" y="295422"/>
            <a:ext cx="7822822" cy="921457"/>
          </a:xfrm>
        </p:spPr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838" y="1308296"/>
            <a:ext cx="8357064" cy="516284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Игры активизируют мыслительные процессы;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Повышают познавательный интерес;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Раскрывают положительные личностные качества и индивидуальность;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Развивают сотрудничество, трудолюбие, активность, самостоятельность, инициативность, организаторские и творческие способности;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Способствуют повышению мотивации к обучению.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3600" b="0" i="0" u="none" dirty="0" err="1">
                <a:solidFill>
                  <a:schemeClr val="dk2"/>
                </a:solidFill>
                <a:latin typeface="+mn-lt"/>
                <a:cs typeface="Times New Roman" panose="02020603050405020304" pitchFamily="18" charset="0"/>
                <a:sym typeface="Arial"/>
              </a:rPr>
              <a:t>Основные</a:t>
            </a:r>
            <a:r>
              <a:rPr lang="en-US" sz="3600" b="0" i="0" u="none" dirty="0">
                <a:solidFill>
                  <a:schemeClr val="dk2"/>
                </a:solidFill>
                <a:latin typeface="+mn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latin typeface="+mn-lt"/>
                <a:cs typeface="Times New Roman" panose="02020603050405020304" pitchFamily="18" charset="0"/>
                <a:sym typeface="Arial"/>
              </a:rPr>
              <a:t>понятия</a:t>
            </a:r>
            <a:endParaRPr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Игра</a:t>
            </a:r>
            <a:r>
              <a:rPr lang="ru-RU" sz="2800" dirty="0"/>
              <a:t> –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особо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организованное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занятие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требующее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напряжения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умственных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эмоциональных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сил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ru-RU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endParaRPr lang="ru-RU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ru-RU" sz="2800" dirty="0"/>
              <a:t>Дидактическая игра – это активная или интерактивная учебная деятельность по имитационному моделированию изучаемых систем, явлений процессов.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endParaRPr lang="ru-RU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766DDD-8E08-40FB-B7E4-5D585C7D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96287"/>
            <a:ext cx="2891115" cy="1360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23514B1-1BDB-461E-AAE1-CB13621CA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5400000">
            <a:off x="2831979" y="-1003178"/>
            <a:ext cx="3249228" cy="8078679"/>
          </a:xfrm>
        </p:spPr>
        <p:txBody>
          <a:bodyPr vert="vert270"/>
          <a:lstStyle/>
          <a:p>
            <a:pPr lvl="0" indent="-457200">
              <a:lnSpc>
                <a:spcPct val="90000"/>
              </a:lnSpc>
              <a:spcBef>
                <a:spcPts val="0"/>
              </a:spcBef>
              <a:buSzPts val="2240"/>
              <a:buFont typeface="Arial" panose="020B0604020202020204" pitchFamily="34" charset="0"/>
              <a:buChar char="•"/>
            </a:pPr>
            <a:r>
              <a:rPr lang="ru-RU" sz="2800" dirty="0"/>
              <a:t>созданию на уроке </a:t>
            </a:r>
            <a:r>
              <a:rPr lang="en-US" sz="2800" dirty="0"/>
              <a:t>     </a:t>
            </a:r>
            <a:r>
              <a:rPr lang="ru-RU" sz="2800" dirty="0"/>
              <a:t>обстановки естественного речевого общения;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240"/>
              <a:buNone/>
            </a:pPr>
            <a:endParaRPr lang="ru-RU" sz="2800" dirty="0"/>
          </a:p>
          <a:p>
            <a:pPr lvl="0" indent="-457200">
              <a:lnSpc>
                <a:spcPct val="90000"/>
              </a:lnSpc>
              <a:spcBef>
                <a:spcPts val="0"/>
              </a:spcBef>
              <a:buSzPts val="2240"/>
              <a:buFont typeface="Arial" panose="020B0604020202020204" pitchFamily="34" charset="0"/>
              <a:buChar char="•"/>
            </a:pPr>
            <a:r>
              <a:rPr lang="ru-RU" sz="2800" dirty="0"/>
              <a:t>побуждает обучаемых к активному участию в учебном процессе;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240"/>
              <a:buNone/>
            </a:pPr>
            <a:endParaRPr lang="ru-RU" sz="2800" dirty="0"/>
          </a:p>
          <a:p>
            <a:pPr lvl="0" indent="-457200">
              <a:lnSpc>
                <a:spcPct val="90000"/>
              </a:lnSpc>
              <a:spcBef>
                <a:spcPts val="0"/>
              </a:spcBef>
              <a:buSzPts val="2240"/>
              <a:buFont typeface="Arial" panose="020B0604020202020204" pitchFamily="34" charset="0"/>
              <a:buChar char="•"/>
            </a:pPr>
            <a:r>
              <a:rPr lang="ru-RU" sz="2800" dirty="0"/>
              <a:t>стимулирует и интенсифицирует, вызывает интерес к изучению языка;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240"/>
              <a:buNone/>
            </a:pPr>
            <a:endParaRPr lang="ru-RU" sz="2800" dirty="0"/>
          </a:p>
          <a:p>
            <a:pPr lvl="0" indent="-457200">
              <a:lnSpc>
                <a:spcPct val="90000"/>
              </a:lnSpc>
              <a:spcBef>
                <a:spcPts val="0"/>
              </a:spcBef>
              <a:buSzPts val="2240"/>
              <a:buFont typeface="Arial" panose="020B0604020202020204" pitchFamily="34" charset="0"/>
              <a:buChar char="•"/>
            </a:pPr>
            <a:r>
              <a:rPr lang="ru-RU" sz="2800" dirty="0"/>
              <a:t>способствует более быстрому и легкому запоминанию речевых образцов.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007572-7E33-47AF-B79B-67A2639A16C6}"/>
              </a:ext>
            </a:extLst>
          </p:cNvPr>
          <p:cNvSpPr/>
          <p:nvPr/>
        </p:nvSpPr>
        <p:spPr>
          <a:xfrm>
            <a:off x="88778" y="372861"/>
            <a:ext cx="4714042" cy="577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Игра способствует:</a:t>
            </a:r>
          </a:p>
        </p:txBody>
      </p:sp>
    </p:spTree>
    <p:extLst>
      <p:ext uri="{BB962C8B-B14F-4D97-AF65-F5344CB8AC3E}">
        <p14:creationId xmlns:p14="http://schemas.microsoft.com/office/powerpoint/2010/main" val="385296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A18C-9808-40F2-B772-76DAAB33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175119"/>
            <a:ext cx="7244180" cy="1015014"/>
          </a:xfrm>
        </p:spPr>
        <p:txBody>
          <a:bodyPr/>
          <a:lstStyle/>
          <a:p>
            <a:r>
              <a:rPr lang="ru-RU" dirty="0"/>
              <a:t>Функции обучающих игр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43604A-E523-48AA-BA02-6B3244494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943" y="1482571"/>
            <a:ext cx="8655728" cy="4692803"/>
          </a:xfrm>
        </p:spPr>
        <p:txBody>
          <a:bodyPr/>
          <a:lstStyle/>
          <a:p>
            <a:r>
              <a:rPr lang="ru-RU" dirty="0"/>
              <a:t>Средство познания;</a:t>
            </a:r>
          </a:p>
          <a:p>
            <a:pPr marL="137160" indent="0">
              <a:buNone/>
            </a:pPr>
            <a:endParaRPr lang="ru-RU" dirty="0"/>
          </a:p>
          <a:p>
            <a:r>
              <a:rPr lang="ru-RU" dirty="0"/>
              <a:t>Средство развитие умственных действий;</a:t>
            </a:r>
          </a:p>
          <a:p>
            <a:pPr marL="137160" indent="0">
              <a:buNone/>
            </a:pPr>
            <a:endParaRPr lang="ru-RU" dirty="0"/>
          </a:p>
          <a:p>
            <a:r>
              <a:rPr lang="ru-RU" dirty="0"/>
              <a:t>Средство развития произвольного поведения.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80DC92-539F-4325-B053-E1547C71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198" y="4237920"/>
            <a:ext cx="2906184" cy="193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343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A5839-B166-4FB8-A794-F17AD4F6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334273"/>
            <a:ext cx="7710086" cy="696704"/>
          </a:xfrm>
        </p:spPr>
        <p:txBody>
          <a:bodyPr/>
          <a:lstStyle/>
          <a:p>
            <a:r>
              <a:rPr lang="ru-RU" dirty="0"/>
              <a:t>Главные черты учебной игры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47799D-B796-492A-8FE4-A1D90BDF3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837" y="1411550"/>
            <a:ext cx="8065193" cy="4763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Удовольствие от процесса деятельности, а не от результата;</a:t>
            </a:r>
          </a:p>
          <a:p>
            <a:pPr marL="137160" indent="0">
              <a:buNone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Творческий, импровизационный, активный характер деятельности;</a:t>
            </a:r>
          </a:p>
          <a:p>
            <a:pPr marL="137160" indent="0">
              <a:buNone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Правила игры отражают её содержание, логическую и временную последовательность развития;</a:t>
            </a:r>
          </a:p>
          <a:p>
            <a:pPr marL="137160" indent="0">
              <a:buNone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Эмоциональное напряжение – состязательность.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20399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A2A91-9083-4903-8B2A-C6D02664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73" y="2277316"/>
            <a:ext cx="7823254" cy="2951631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Развитие познавательных процессов.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Формирование определенных умений и речевых навыков.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Непроизвольное запоминание речевого материала.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Реализация принципа коммуникативной направленности изучения языка.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Познание фактов культуры.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B02983-0EBD-4C93-9B36-C3A66F46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5400000">
            <a:off x="2792567" y="-2597304"/>
            <a:ext cx="907742" cy="6102350"/>
          </a:xfrm>
        </p:spPr>
        <p:txBody>
          <a:bodyPr vert="vert270"/>
          <a:lstStyle/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Основные цели использования игры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41D0E5-652A-4736-B69A-5647D7ACA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577" y="4706274"/>
            <a:ext cx="1890943" cy="141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199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Методические задачи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психологической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готовности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речевому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общению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lang="ru-RU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None/>
            </a:pP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обеспечение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естественной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необходимости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многократного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повторения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языкового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материала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lang="ru-RU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None/>
            </a:pP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тренировка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учащихся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выборе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нужного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речевого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варианта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является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подготовкой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ситуативно-спонтанной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речи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вообще</a:t>
            </a:r>
            <a:r>
              <a:rPr lang="ru-RU" sz="2800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Требования к игре на уроке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еобходимо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точно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именно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навык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умение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тренируются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данной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ребенок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умел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делать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проведения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научился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процессе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ребенок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научился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изменять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подбирать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смыслу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самостоятельно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строить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словосочетание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текст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только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фразу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тогда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ребенок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приобретает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новые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навыки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None/>
            </a:pP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ru-RU" sz="2000" dirty="0"/>
              <a:t>И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должна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поставить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ребенка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необходимостью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мысленного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хотя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даже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крошечного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</a:pPr>
            <a:r>
              <a:rPr lang="ru-RU" sz="2000" dirty="0"/>
              <a:t>П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проведении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обязательно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пользоваться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системой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оценок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продумать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ошибка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речевом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действии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приводила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проигрышу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229" y="253208"/>
            <a:ext cx="7825167" cy="815938"/>
          </a:xfrm>
        </p:spPr>
        <p:txBody>
          <a:bodyPr/>
          <a:lstStyle/>
          <a:p>
            <a:r>
              <a:rPr lang="ru-RU" dirty="0"/>
              <a:t>Игровые приемы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837" y="1491175"/>
            <a:ext cx="8272657" cy="4684199"/>
          </a:xfrm>
        </p:spPr>
        <p:txBody>
          <a:bodyPr/>
          <a:lstStyle/>
          <a:p>
            <a:pPr lvl="0"/>
            <a:r>
              <a:rPr lang="ru-RU" sz="2000" dirty="0"/>
              <a:t>постановка дидактической цели в виде игровой задачи;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учебная деятельность происходит по правилам игры;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учебный материал служит средством игры;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дидактическая задача переходит в игровую посредствам введения элемента соревнования в процесс обучения;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успешное выполнение дидактического задания связывается с игровым результатом.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655</Words>
  <Application>Microsoft Office PowerPoint</Application>
  <PresentationFormat>Экран (4:3)</PresentationFormat>
  <Paragraphs>110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Noto Sans Symbols</vt:lpstr>
      <vt:lpstr>Times New Roman</vt:lpstr>
      <vt:lpstr>1_Скругленный</vt:lpstr>
      <vt:lpstr>Скругленный</vt:lpstr>
      <vt:lpstr>Роль игровой деятельности в процессе обучения немецкому языку</vt:lpstr>
      <vt:lpstr>Основные понятия</vt:lpstr>
      <vt:lpstr>Презентация PowerPoint</vt:lpstr>
      <vt:lpstr>Функции обучающих игр</vt:lpstr>
      <vt:lpstr>Главные черты учебной игры</vt:lpstr>
      <vt:lpstr>Развитие познавательных процессов.  Формирование определенных умений и речевых навыков.  Непроизвольное запоминание речевого материала.  Реализация принципа коммуникативной направленности изучения языка.  Познание фактов культуры. </vt:lpstr>
      <vt:lpstr>Методические задачи</vt:lpstr>
      <vt:lpstr>Требования к игре на уроке</vt:lpstr>
      <vt:lpstr>Игровые приемы</vt:lpstr>
      <vt:lpstr>Виды игр</vt:lpstr>
      <vt:lpstr>Фонетические игры</vt:lpstr>
      <vt:lpstr>Орфографические игры</vt:lpstr>
      <vt:lpstr>Лексические игры</vt:lpstr>
      <vt:lpstr>Грамматические игры</vt:lpstr>
      <vt:lpstr>Подвижные языковые игры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игровой деятельности в процессе обучения немецкому языку</dc:title>
  <cp:lastModifiedBy>Наталья Михайловна</cp:lastModifiedBy>
  <cp:revision>16</cp:revision>
  <cp:lastPrinted>2023-12-08T09:44:06Z</cp:lastPrinted>
  <dcterms:modified xsi:type="dcterms:W3CDTF">2023-12-11T01:39:21Z</dcterms:modified>
</cp:coreProperties>
</file>